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  <p:sldMasterId id="2147483687" r:id="rId3"/>
    <p:sldMasterId id="2147483700" r:id="rId4"/>
    <p:sldMasterId id="2147483713" r:id="rId5"/>
    <p:sldMasterId id="2147483726" r:id="rId6"/>
    <p:sldMasterId id="2147483739" r:id="rId7"/>
  </p:sldMasterIdLst>
  <p:notesMasterIdLst>
    <p:notesMasterId r:id="rId36"/>
  </p:notesMasterIdLst>
  <p:sldIdLst>
    <p:sldId id="256" r:id="rId8"/>
    <p:sldId id="257" r:id="rId9"/>
    <p:sldId id="276" r:id="rId10"/>
    <p:sldId id="282" r:id="rId11"/>
    <p:sldId id="283" r:id="rId12"/>
    <p:sldId id="259" r:id="rId13"/>
    <p:sldId id="273" r:id="rId14"/>
    <p:sldId id="258" r:id="rId15"/>
    <p:sldId id="264" r:id="rId16"/>
    <p:sldId id="286" r:id="rId17"/>
    <p:sldId id="271" r:id="rId18"/>
    <p:sldId id="284" r:id="rId19"/>
    <p:sldId id="262" r:id="rId20"/>
    <p:sldId id="285" r:id="rId21"/>
    <p:sldId id="263" r:id="rId22"/>
    <p:sldId id="279" r:id="rId23"/>
    <p:sldId id="266" r:id="rId24"/>
    <p:sldId id="267" r:id="rId25"/>
    <p:sldId id="268" r:id="rId26"/>
    <p:sldId id="280" r:id="rId27"/>
    <p:sldId id="277" r:id="rId28"/>
    <p:sldId id="278" r:id="rId29"/>
    <p:sldId id="275" r:id="rId30"/>
    <p:sldId id="281" r:id="rId31"/>
    <p:sldId id="270" r:id="rId32"/>
    <p:sldId id="265" r:id="rId33"/>
    <p:sldId id="260" r:id="rId34"/>
    <p:sldId id="261" r:id="rId35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C3A5A-FB0D-4173-BEA4-694F0C362CC2}" type="datetimeFigureOut">
              <a:rPr lang="fr-FR" smtClean="0"/>
              <a:t>15/06/2022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E3158-0C4C-4BEB-9F1C-4B3A04EDFD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709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E3158-0C4C-4BEB-9F1C-4B3A04EDFD6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3897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6E40F66-78BE-4696-8175-EE2AE519F4BD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B6E6033-20D0-4AFF-991E-829BC3435CCF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A3D4C6E-3401-4C03-9820-817E29166D1B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5C9816D-DA0A-4EB5-A030-00A71BCEE003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E28A496-09D5-4192-9278-69FA3B9641F2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6F4ABE3-FDFD-41FB-9E9B-1AEA711D0C58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74F8445-AAD0-4458-8663-CB5A660899E3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9E91E541-D34E-471E-80E0-3CE6F0570FBA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7AA296-544D-4545-A716-E63EF13C36D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DC54902E-0840-4277-BD5C-F09A8365C263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AB4B82F3-6577-40D4-9B7F-36899713260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845E668-40DC-4994-8A06-F877A3CEB1AE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01AE61E3-51C1-484D-A65B-656B9EC810F1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C6ED3AA-6A20-440F-A9F1-0B453B0E4545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9DDD5FC7-FA54-4F65-B94C-AF288A9F8B09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2842A48-6994-4AD8-82C0-2CDDFD8BBB12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8C2B32C-9C46-480C-A5BC-A0DFB1010179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E8A47F30-4D86-41E5-81F7-2D537BFA6CF9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8C64892B-7C23-4924-A4AB-1AE3F77F9D88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69B12FA6-FBDB-41A3-B0CD-40FECE60218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D4F2FA5A-6111-428C-A68F-ECCB55559C10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966D6EC5-9C2B-4F62-BB17-4F6BD63E423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751F9CA-B840-4DD4-B7E9-89F98D46955B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EF24D987-04B7-4CCB-AE68-BEF445148091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A44765BE-DF16-4752-A930-205FE3864338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E5A61E16-E214-4EE0-8BF2-4654C8474A7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91017F4-C293-4E85-9655-BDA095404A54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825729DF-C7FA-4D61-BB98-5A7CC1C03FC7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DBD72C0C-F0D1-40AB-B832-412D9CBEE7A3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3211D4E1-EB46-45FE-BAEA-0DBFF07D8D5C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B5F272A6-D343-40D4-A73E-F30FFCA73A19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AF5243E8-941D-4133-85DD-E3D7ABE36D48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564B094D-59A1-4DC2-88EC-AAD43CAF01F2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6570471-E5D2-434C-9F77-95CABEBEC884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823B2028-25A2-412F-B537-663EF2042FB3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76F3942C-D807-41C0-8A17-FDA6725E8347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F66C8A86-1918-4372-A142-829F42E02E4C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5E1DCDE1-F6D3-4DFA-A1D5-B4EF59425DF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DB6BE02-39B5-4583-9AB3-CE3D0BC2FC01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729946CB-DB5C-4E91-9DC6-A41C2927FCD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2D4A7678-E4FF-47E9-9582-41DA72593BF2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9029EBE9-3781-4F21-AE7E-2916E69D1DFA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7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9DD888CF-FFFF-447C-9036-0DB854F21D8F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EAF84704-162A-495B-8062-FCC790CEEEF0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DEB60B4C-1899-4E5F-ADD2-CC8869E8E54C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0B190E57-E453-4337-BC07-2A48609FD271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23B51AC1-C324-4078-BADB-985E591BB547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01EE01EA-7D0A-43E6-8E0A-2C7B700FBBDF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FAB51D61-AD89-4811-8FAF-6170DD08F9B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834A3F09-621E-4A5B-AAE9-F80703CCB736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8C1BA2DE-3F09-464C-A195-6FD5E2E393D9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290CB72B-919E-4FB4-83CD-3925E34B46F9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B864F102-B1D4-4F75-B35B-C49252F67E65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864022D0-F091-4C15-85AD-F8769E921BA6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AF4E412-23ED-4D46-91BE-D4661868C4CC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517334DD-A358-40D1-91E0-A8202E09AEC3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820E57C-84CC-4151-AB77-03DD3B9E481A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7837804B-13A0-44B9-B744-D9208D1BFC2F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BD08034F-6E38-464E-BB51-3EA981D1771F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170A84C2-32A1-44AA-B902-216BCD312A39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EEB615F3-B15D-4829-BCD3-CBBC9EDADF6A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70EF1D77-156A-4431-8764-E8A0BF6C2E17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44CEDE0E-D1A6-4507-9131-6E2630D9E5F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FAD15E1-47D7-469D-9743-EBAA6764D18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D5FDBA3-DDDC-41DC-89A0-9F044064DD34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1901C5E1-D24E-4D5D-AFA0-6B68C747D09E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0A7784CC-25AE-4FB1-A51C-0F4EA8FA7B02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BBF22483-C358-463F-9902-F99CEB20BDD6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AF230E18-C06A-4140-88C4-EB64D016DCAD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6604F093-B6F5-4466-85B4-64ADB219E363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30ED17DF-96FF-4BFF-80A7-B458A5BD6CA0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BB3CE7F4-CAEB-45EB-BCDD-35C54D0D1F45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B9B00632-E2B7-4ADD-87C0-072FE4F04E00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subTitle"/>
          </p:nvPr>
        </p:nvSpPr>
        <p:spPr>
          <a:xfrm>
            <a:off x="677160" y="609480"/>
            <a:ext cx="8595000" cy="6115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D5DC7792-26E5-4AB6-8D67-D0D146DC564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FD2F7A10-4E31-4E5A-A0DB-972E6E5D5641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A361FF8-B278-44EE-A11A-9F0BFF21720A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22512FDB-E4F8-4E15-9F8A-1B7D18A62357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BCB8D905-7620-47B4-AA25-495E1DB3CC2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E79BA09C-6F06-4E20-AE6B-0B7EC49EF7F4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3938DEC6-FF1D-4B88-B748-2D2A6613A629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6CD09ABC-5326-46E9-BEF3-7FA57ED89EAE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C917B16-BD98-4FE6-8CCA-E2A0F3104258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64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ftr" idx="4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sldNum" idx="5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35BE55A-0D9C-41B3-97BF-3948348F0587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dt" idx="6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116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7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8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1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2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27" name="PlaceHolder 2"/>
          <p:cNvSpPr>
            <a:spLocks noGrp="1"/>
          </p:cNvSpPr>
          <p:nvPr>
            <p:ph type="ftr" idx="7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8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7BD8EB2-0C7B-49CB-AB68-9B4F5C0C2511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dt" idx="9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168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9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0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1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4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5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79" name="PlaceHolder 2"/>
          <p:cNvSpPr>
            <a:spLocks noGrp="1"/>
          </p:cNvSpPr>
          <p:nvPr>
            <p:ph type="ftr" idx="10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11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2B4526D-232E-475F-819C-6F2D0E0149DD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dt" idx="12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220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3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4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5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6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7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8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31" name="PlaceHolder 2"/>
          <p:cNvSpPr>
            <a:spLocks noGrp="1"/>
          </p:cNvSpPr>
          <p:nvPr>
            <p:ph type="ftr" idx="13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sldNum" idx="14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3ED11A2-3EA6-4BA3-BD63-B79610AF9320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dt" idx="15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272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5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6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7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8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9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83" name="PlaceHolder 2"/>
          <p:cNvSpPr>
            <a:spLocks noGrp="1"/>
          </p:cNvSpPr>
          <p:nvPr>
            <p:ph type="ftr" idx="16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17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4C31503-3440-4908-9DD2-E703ACFA4E47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dt" idx="18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324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5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6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7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8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9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2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3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35" name="PlaceHolder 2"/>
          <p:cNvSpPr>
            <a:spLocks noGrp="1"/>
          </p:cNvSpPr>
          <p:nvPr>
            <p:ph type="ftr" idx="19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sldNum" idx="20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E5D2DC7-0075-439A-8BD2-F95A9F0EC7AE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dt" idx="21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43"/>
          <p:cNvGrpSpPr/>
          <p:nvPr/>
        </p:nvGrpSpPr>
        <p:grpSpPr>
          <a:xfrm>
            <a:off x="0" y="-8640"/>
            <a:ext cx="12190320" cy="6866640"/>
            <a:chOff x="0" y="-8640"/>
            <a:chExt cx="12190320" cy="6866640"/>
          </a:xfrm>
        </p:grpSpPr>
        <p:sp>
          <p:nvSpPr>
            <p:cNvPr id="376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7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 cap="rnd">
              <a:solidFill>
                <a:srgbClr val="5FCBEF">
                  <a:alpha val="70000"/>
                </a:srgbClr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8" name="Rectangle 23"/>
            <p:cNvSpPr/>
            <p:nvPr/>
          </p:nvSpPr>
          <p:spPr>
            <a:xfrm>
              <a:off x="9181440" y="-8640"/>
              <a:ext cx="3005640" cy="686484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9" name="Rectangle 25"/>
            <p:cNvSpPr/>
            <p:nvPr/>
          </p:nvSpPr>
          <p:spPr>
            <a:xfrm>
              <a:off x="9603360" y="-8640"/>
              <a:ext cx="2586600" cy="6864840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0" name="Isosceles Triangle 23"/>
            <p:cNvSpPr/>
            <p:nvPr/>
          </p:nvSpPr>
          <p:spPr>
            <a:xfrm>
              <a:off x="8932320" y="3048120"/>
              <a:ext cx="3258000" cy="38080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" name="Rectangle 27"/>
            <p:cNvSpPr/>
            <p:nvPr/>
          </p:nvSpPr>
          <p:spPr>
            <a:xfrm>
              <a:off x="9334440" y="-8640"/>
              <a:ext cx="2852640" cy="686484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" name="Rectangle 28"/>
            <p:cNvSpPr/>
            <p:nvPr/>
          </p:nvSpPr>
          <p:spPr>
            <a:xfrm>
              <a:off x="10898640" y="-8640"/>
              <a:ext cx="1288440" cy="6864840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3" name="Rectangle 29"/>
            <p:cNvSpPr/>
            <p:nvPr/>
          </p:nvSpPr>
          <p:spPr>
            <a:xfrm>
              <a:off x="10938960" y="-8640"/>
              <a:ext cx="1248120" cy="6864840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4" name="Isosceles Triangle 27"/>
            <p:cNvSpPr/>
            <p:nvPr/>
          </p:nvSpPr>
          <p:spPr>
            <a:xfrm>
              <a:off x="10371600" y="3589920"/>
              <a:ext cx="1815480" cy="3266280"/>
            </a:xfrm>
            <a:prstGeom prst="triangle">
              <a:avLst>
                <a:gd name="adj" fmla="val 100000"/>
              </a:avLst>
            </a:prstGeom>
            <a:solidFill>
              <a:srgbClr val="17B0E4">
                <a:alpha val="66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5" name="Isosceles Triangle 18"/>
            <p:cNvSpPr/>
            <p:nvPr/>
          </p:nvSpPr>
          <p:spPr>
            <a:xfrm>
              <a:off x="0" y="4013280"/>
              <a:ext cx="446760" cy="2842920"/>
            </a:xfrm>
            <a:prstGeom prst="triangle">
              <a:avLst>
                <a:gd name="adj" fmla="val 0"/>
              </a:avLst>
            </a:prstGeom>
            <a:solidFill>
              <a:srgbClr val="5FCBEF">
                <a:alpha val="70000"/>
              </a:srgbClr>
            </a:solidFill>
            <a:ln w="12600">
              <a:noFill/>
            </a:ln>
            <a:effectLst>
              <a:outerShdw blurRad="38160" dist="2556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86" name="PlaceHolder 1"/>
          <p:cNvSpPr>
            <a:spLocks noGrp="1"/>
          </p:cNvSpPr>
          <p:nvPr>
            <p:ph type="ftr" idx="22"/>
          </p:nvPr>
        </p:nvSpPr>
        <p:spPr>
          <a:xfrm>
            <a:off x="677160" y="6041520"/>
            <a:ext cx="62956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 smtClean="0">
                <a:latin typeface="Times New Roman"/>
              </a:rPr>
              <a:t>Footer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sldNum" idx="23"/>
          </p:nvPr>
        </p:nvSpPr>
        <p:spPr>
          <a:xfrm>
            <a:off x="8590680" y="6041520"/>
            <a:ext cx="681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900" b="0" strike="noStrike" spc="-1">
                <a:solidFill>
                  <a:srgbClr val="5FCBEF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2F9C395-533E-46A8-8E26-0869366A1F09}" type="slidenum">
              <a:rPr lang="en-US" sz="900" b="0" strike="noStrike" spc="-1">
                <a:solidFill>
                  <a:srgbClr val="5FCBEF"/>
                </a:solidFill>
                <a:latin typeface="Trebuchet MS"/>
              </a:rPr>
              <a:t>‹N°›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dt" idx="24"/>
          </p:nvPr>
        </p:nvSpPr>
        <p:spPr>
          <a:xfrm>
            <a:off x="7205040" y="6041520"/>
            <a:ext cx="9100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endParaRPr lang="en-GB" sz="1400" b="0" strike="noStrike" spc="-1">
              <a:latin typeface="Times New Roman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0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Relationship Id="rId1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5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6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1506960" y="4050720"/>
            <a:ext cx="7766280" cy="173389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 dirty="0" smtClean="0">
                <a:solidFill>
                  <a:schemeClr val="accent5"/>
                </a:solidFill>
                <a:latin typeface="Arial"/>
              </a:rPr>
              <a:t>Elie </a:t>
            </a:r>
            <a:r>
              <a:rPr lang="en-GB" sz="1800" b="0" strike="noStrike" spc="-1" dirty="0" err="1" smtClean="0">
                <a:solidFill>
                  <a:schemeClr val="accent5"/>
                </a:solidFill>
                <a:latin typeface="Arial"/>
              </a:rPr>
              <a:t>Bordron</a:t>
            </a:r>
            <a:endParaRPr lang="en-GB" sz="1800" b="0" strike="noStrike" spc="-1" dirty="0" smtClean="0">
              <a:solidFill>
                <a:schemeClr val="accent5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 dirty="0" err="1" smtClean="0">
                <a:solidFill>
                  <a:schemeClr val="accent5"/>
                </a:solidFill>
                <a:latin typeface="Arial"/>
              </a:rPr>
              <a:t>Tutrices</a:t>
            </a:r>
            <a:r>
              <a:rPr lang="en-GB" sz="1800" spc="-1" dirty="0" smtClean="0">
                <a:solidFill>
                  <a:schemeClr val="accent5"/>
                </a:solidFill>
                <a:latin typeface="Arial"/>
              </a:rPr>
              <a:t>:</a:t>
            </a:r>
          </a:p>
          <a:p>
            <a:pPr>
              <a:lnSpc>
                <a:spcPct val="100000"/>
              </a:lnSpc>
              <a:buNone/>
            </a:pPr>
            <a:r>
              <a:rPr lang="en-GB" sz="1800" spc="-1" dirty="0" err="1" smtClean="0">
                <a:solidFill>
                  <a:schemeClr val="accent5"/>
                </a:solidFill>
                <a:latin typeface="Arial"/>
              </a:rPr>
              <a:t>Élodie</a:t>
            </a:r>
            <a:r>
              <a:rPr lang="en-GB" sz="1800" spc="-1" dirty="0" smtClean="0">
                <a:solidFill>
                  <a:schemeClr val="accent5"/>
                </a:solidFill>
                <a:latin typeface="Arial"/>
              </a:rPr>
              <a:t> Darbo</a:t>
            </a: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 dirty="0" smtClean="0">
                <a:solidFill>
                  <a:schemeClr val="accent5"/>
                </a:solidFill>
                <a:latin typeface="Arial"/>
              </a:rPr>
              <a:t>Claire Larmonier</a:t>
            </a:r>
          </a:p>
        </p:txBody>
      </p:sp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1506960" y="2404440"/>
            <a:ext cx="7766280" cy="164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5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Transposition de l’index génomique de la méthodologie </a:t>
            </a:r>
            <a:r>
              <a:rPr lang="fr-FR" sz="3500" spc="-1" dirty="0" err="1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Agilent</a:t>
            </a:r>
            <a:r>
              <a:rPr lang="fr-FR" sz="35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/</a:t>
            </a:r>
            <a:r>
              <a:rPr lang="fr-FR" sz="3500" spc="-1" dirty="0" err="1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SurePrint</a:t>
            </a:r>
            <a:r>
              <a:rPr lang="fr-FR" sz="35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G3 vers </a:t>
            </a:r>
            <a:r>
              <a:rPr lang="fr-FR" sz="3500" spc="-1" dirty="0" err="1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Affymetrix</a:t>
            </a:r>
            <a:r>
              <a:rPr lang="fr-FR" sz="35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/</a:t>
            </a:r>
            <a:r>
              <a:rPr lang="fr-FR" sz="3500" spc="-1" dirty="0" err="1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Oncoscan</a:t>
            </a:r>
            <a:r>
              <a:rPr lang="fr-FR" sz="35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CNV : comparaison d’outils </a:t>
            </a:r>
            <a:r>
              <a:rPr lang="fr-FR" sz="3500" spc="-1" dirty="0" err="1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bioinformatiques</a:t>
            </a:r>
            <a:endParaRPr lang="en-GB" sz="3500" spc="-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499" y="0"/>
            <a:ext cx="1086716" cy="108671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55" y="250726"/>
            <a:ext cx="1428750" cy="419100"/>
          </a:xfrm>
          <a:prstGeom prst="rect">
            <a:avLst/>
          </a:prstGeom>
        </p:spPr>
      </p:pic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10762493" y="6451067"/>
            <a:ext cx="1283322" cy="30924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spc="-1" dirty="0" smtClean="0">
                <a:solidFill>
                  <a:schemeClr val="accent5">
                    <a:lumMod val="50000"/>
                  </a:schemeClr>
                </a:solidFill>
                <a:latin typeface="Arial"/>
              </a:rPr>
              <a:t>16/06/2022</a:t>
            </a:r>
            <a:endParaRPr lang="en-GB" sz="18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751F9CA-B840-4DD4-B7E9-89F98D46955B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OncoscanR</a:t>
            </a:r>
            <a:endParaRPr lang="en-GB" sz="3600" b="0" strike="noStrike" spc="-1" dirty="0">
              <a:latin typeface="Arial"/>
            </a:endParaRPr>
          </a:p>
        </p:txBody>
      </p:sp>
      <p:pic>
        <p:nvPicPr>
          <p:cNvPr id="448" name="Image 447"/>
          <p:cNvPicPr/>
          <p:nvPr/>
        </p:nvPicPr>
        <p:blipFill>
          <a:blip r:embed="rId2"/>
          <a:stretch/>
        </p:blipFill>
        <p:spPr>
          <a:xfrm>
            <a:off x="2442449" y="3711623"/>
            <a:ext cx="6148231" cy="2890457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10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2"/>
          <a:stretch/>
        </p:blipFill>
        <p:spPr>
          <a:xfrm>
            <a:off x="3722988" y="1392195"/>
            <a:ext cx="2930233" cy="224678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84"/>
          <a:stretch/>
        </p:blipFill>
        <p:spPr>
          <a:xfrm>
            <a:off x="6776736" y="1383956"/>
            <a:ext cx="2930233" cy="225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7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rCGH</a:t>
            </a:r>
            <a:endParaRPr lang="en-GB" sz="3600" b="0" strike="noStrike" spc="-1" dirty="0">
              <a:latin typeface="Arial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" y="1747837"/>
            <a:ext cx="11077575" cy="3362325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334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616" y="5000675"/>
            <a:ext cx="2100000" cy="180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942" y="835200"/>
            <a:ext cx="2100000" cy="180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040" y="5000675"/>
            <a:ext cx="2100000" cy="18000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836" y="836280"/>
            <a:ext cx="2100000" cy="1800000"/>
          </a:xfrm>
          <a:prstGeom prst="rect">
            <a:avLst/>
          </a:prstGeom>
        </p:spPr>
      </p:pic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rCGH</a:t>
            </a:r>
            <a:endParaRPr lang="en-GB" sz="3600" b="0" strike="noStrike" spc="-1" dirty="0"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12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1"/>
          <a:stretch/>
        </p:blipFill>
        <p:spPr>
          <a:xfrm>
            <a:off x="8380942" y="-217392"/>
            <a:ext cx="2100000" cy="136024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9" b="20845"/>
          <a:stretch/>
        </p:blipFill>
        <p:spPr>
          <a:xfrm>
            <a:off x="3061040" y="4235288"/>
            <a:ext cx="2100000" cy="10970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53"/>
          <a:stretch/>
        </p:blipFill>
        <p:spPr>
          <a:xfrm>
            <a:off x="4730836" y="-239397"/>
            <a:ext cx="2100000" cy="141924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1" b="21344"/>
          <a:stretch/>
        </p:blipFill>
        <p:spPr>
          <a:xfrm>
            <a:off x="6691616" y="4164155"/>
            <a:ext cx="2100000" cy="1164503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48" y="2460336"/>
            <a:ext cx="8123984" cy="193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1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CGHcall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pic>
        <p:nvPicPr>
          <p:cNvPr id="444" name="Image 443"/>
          <p:cNvPicPr/>
          <p:nvPr/>
        </p:nvPicPr>
        <p:blipFill>
          <a:blip r:embed="rId2"/>
          <a:stretch/>
        </p:blipFill>
        <p:spPr>
          <a:xfrm>
            <a:off x="1873729" y="1009175"/>
            <a:ext cx="8456400" cy="509400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76F3942C-D807-41C0-8A17-FDA6725E8347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5" y="5321445"/>
            <a:ext cx="2100000" cy="1800000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000" y="1269194"/>
            <a:ext cx="2100000" cy="180000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012" y="5232349"/>
            <a:ext cx="2100000" cy="1800000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37" y="1269194"/>
            <a:ext cx="2100000" cy="1800000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750" y="1269194"/>
            <a:ext cx="2100000" cy="1800000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37" y="5294994"/>
            <a:ext cx="2100000" cy="180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5" y="3822245"/>
            <a:ext cx="2100000" cy="18000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000" y="-224909"/>
            <a:ext cx="2100000" cy="18000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012" y="3787662"/>
            <a:ext cx="2100000" cy="180000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420" y="-193076"/>
            <a:ext cx="2100000" cy="18000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012" y="-194510"/>
            <a:ext cx="2100000" cy="18000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420" y="3822245"/>
            <a:ext cx="2100000" cy="1800000"/>
          </a:xfrm>
          <a:prstGeom prst="rect">
            <a:avLst/>
          </a:prstGeom>
        </p:spPr>
      </p:pic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114426" y="190311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CGHcall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76F3942C-D807-41C0-8A17-FDA6725E8347}" type="slidenum">
              <a:rPr lang="fr-FR" smtClean="0"/>
              <a:t>14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17" y="2628565"/>
            <a:ext cx="10599420" cy="16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ASCAT</a:t>
            </a:r>
            <a:endParaRPr lang="en-GB" sz="3600" b="0" strike="noStrike" spc="-1" dirty="0">
              <a:latin typeface="Arial"/>
            </a:endParaRPr>
          </a:p>
        </p:txBody>
      </p:sp>
      <p:pic>
        <p:nvPicPr>
          <p:cNvPr id="446" name="Image 445"/>
          <p:cNvPicPr/>
          <p:nvPr/>
        </p:nvPicPr>
        <p:blipFill>
          <a:blip r:embed="rId2"/>
          <a:stretch/>
        </p:blipFill>
        <p:spPr>
          <a:xfrm>
            <a:off x="85213" y="3584067"/>
            <a:ext cx="11470320" cy="3186720"/>
          </a:xfrm>
          <a:prstGeom prst="rect">
            <a:avLst/>
          </a:prstGeom>
          <a:ln w="0">
            <a:noFill/>
          </a:ln>
        </p:spPr>
      </p:pic>
      <p:sp>
        <p:nvSpPr>
          <p:cNvPr id="9" name="Rectangle 8"/>
          <p:cNvSpPr/>
          <p:nvPr/>
        </p:nvSpPr>
        <p:spPr>
          <a:xfrm>
            <a:off x="1750646" y="1414583"/>
            <a:ext cx="1391140" cy="19344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dirty="0" smtClean="0">
                <a:solidFill>
                  <a:schemeClr val="tx1"/>
                </a:solidFill>
              </a:rPr>
              <a:t>Conversion des données </a:t>
            </a:r>
            <a:r>
              <a:rPr lang="fr-FR" sz="1000" dirty="0" err="1" smtClean="0">
                <a:solidFill>
                  <a:schemeClr val="tx1"/>
                </a:solidFill>
              </a:rPr>
              <a:t>OncoScan</a:t>
            </a:r>
            <a:r>
              <a:rPr lang="fr-FR" sz="1000" dirty="0" smtClean="0">
                <a:solidFill>
                  <a:schemeClr val="tx1"/>
                </a:solidFill>
              </a:rPr>
              <a:t> CNV en objet R</a:t>
            </a:r>
            <a:endParaRPr lang="fr-FR" sz="1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216769" y="1414583"/>
            <a:ext cx="1391140" cy="19344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dirty="0" smtClean="0">
                <a:solidFill>
                  <a:schemeClr val="tx1"/>
                </a:solidFill>
              </a:rPr>
              <a:t>Détermination de points de cassure qui segmentent le génome en régions de même nombre de copies</a:t>
            </a:r>
            <a:endParaRPr lang="fr-FR" sz="1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68670" y="1414582"/>
            <a:ext cx="1391140" cy="19344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dirty="0" smtClean="0">
                <a:solidFill>
                  <a:schemeClr val="tx1"/>
                </a:solidFill>
              </a:rPr>
              <a:t>Estimation du nombre de copies des segments à partir de leur log Ratio moyen</a:t>
            </a:r>
            <a:endParaRPr lang="fr-FR" sz="1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01EE01EA-7D0A-43E6-8E0A-2C7B700FBBDF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282315" y="177284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ASCAT</a:t>
            </a:r>
            <a:endParaRPr lang="en-GB" sz="3600" b="0" strike="noStrike" spc="-1" dirty="0">
              <a:latin typeface="Arial"/>
            </a:endParaRPr>
          </a:p>
        </p:txBody>
      </p:sp>
      <p:pic>
        <p:nvPicPr>
          <p:cNvPr id="446" name="Image 445"/>
          <p:cNvPicPr/>
          <p:nvPr/>
        </p:nvPicPr>
        <p:blipFill>
          <a:blip r:embed="rId2"/>
          <a:stretch/>
        </p:blipFill>
        <p:spPr>
          <a:xfrm>
            <a:off x="2323905" y="4925578"/>
            <a:ext cx="6327726" cy="1787757"/>
          </a:xfrm>
          <a:prstGeom prst="rect">
            <a:avLst/>
          </a:prstGeom>
          <a:ln w="0">
            <a:noFill/>
          </a:ln>
        </p:spPr>
      </p:pic>
      <p:cxnSp>
        <p:nvCxnSpPr>
          <p:cNvPr id="9" name="Connecteur droit 8"/>
          <p:cNvCxnSpPr>
            <a:stCxn id="7" idx="2"/>
          </p:cNvCxnSpPr>
          <p:nvPr/>
        </p:nvCxnSpPr>
        <p:spPr>
          <a:xfrm flipH="1">
            <a:off x="4579817" y="3862828"/>
            <a:ext cx="857425" cy="1101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10"/>
          <p:cNvCxnSpPr>
            <a:stCxn id="12" idx="2"/>
          </p:cNvCxnSpPr>
          <p:nvPr/>
        </p:nvCxnSpPr>
        <p:spPr>
          <a:xfrm flipH="1">
            <a:off x="6487244" y="3862828"/>
            <a:ext cx="1420637" cy="10627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/>
          <p:cNvCxnSpPr>
            <a:endCxn id="6" idx="2"/>
          </p:cNvCxnSpPr>
          <p:nvPr/>
        </p:nvCxnSpPr>
        <p:spPr>
          <a:xfrm flipV="1">
            <a:off x="8339900" y="3862828"/>
            <a:ext cx="2038620" cy="11018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520" y="2062828"/>
            <a:ext cx="2100000" cy="180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242" y="2062828"/>
            <a:ext cx="2100000" cy="18000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881" y="2062828"/>
            <a:ext cx="2100000" cy="180000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242" y="473531"/>
            <a:ext cx="2100000" cy="18000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881" y="473531"/>
            <a:ext cx="2100000" cy="18000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520" y="473531"/>
            <a:ext cx="2100000" cy="1800000"/>
          </a:xfrm>
          <a:prstGeom prst="rect">
            <a:avLst/>
          </a:prstGeom>
        </p:spPr>
      </p:pic>
      <p:sp>
        <p:nvSpPr>
          <p:cNvPr id="29" name="ZoneTexte 28"/>
          <p:cNvSpPr txBox="1"/>
          <p:nvPr/>
        </p:nvSpPr>
        <p:spPr>
          <a:xfrm>
            <a:off x="2047631" y="1047165"/>
            <a:ext cx="233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Échantillon 1-RV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2047630" y="2639662"/>
            <a:ext cx="233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Échantillon 11-BG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01EE01EA-7D0A-43E6-8E0A-2C7B700FBBDF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56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>
                <a:solidFill>
                  <a:srgbClr val="5FCBEF"/>
                </a:solidFill>
                <a:latin typeface="Trebuchet MS"/>
              </a:rPr>
              <a:t>Corrélations</a:t>
            </a:r>
            <a:endParaRPr lang="en-GB" sz="3600" b="0" strike="noStrike" spc="-1">
              <a:latin typeface="Arial"/>
            </a:endParaRPr>
          </a:p>
        </p:txBody>
      </p:sp>
      <p:pic>
        <p:nvPicPr>
          <p:cNvPr id="452" name="Image 451"/>
          <p:cNvPicPr/>
          <p:nvPr/>
        </p:nvPicPr>
        <p:blipFill>
          <a:blip r:embed="rId2"/>
          <a:stretch/>
        </p:blipFill>
        <p:spPr>
          <a:xfrm>
            <a:off x="2340000" y="1303920"/>
            <a:ext cx="7918560" cy="463464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>
                <a:solidFill>
                  <a:srgbClr val="5FCBEF"/>
                </a:solidFill>
                <a:latin typeface="Trebuchet MS"/>
              </a:rPr>
              <a:t>Distribution des valeurs</a:t>
            </a:r>
            <a:endParaRPr lang="en-GB" sz="3600" b="0" strike="noStrike" spc="-1">
              <a:latin typeface="Arial"/>
            </a:endParaRPr>
          </a:p>
        </p:txBody>
      </p:sp>
      <p:pic>
        <p:nvPicPr>
          <p:cNvPr id="454" name="Image 453"/>
          <p:cNvPicPr/>
          <p:nvPr/>
        </p:nvPicPr>
        <p:blipFill>
          <a:blip r:embed="rId2"/>
          <a:stretch/>
        </p:blipFill>
        <p:spPr>
          <a:xfrm>
            <a:off x="2150640" y="1800000"/>
            <a:ext cx="8647920" cy="404676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>
                <a:solidFill>
                  <a:srgbClr val="5FCBEF"/>
                </a:solidFill>
                <a:latin typeface="Trebuchet MS"/>
              </a:rPr>
              <a:t>Courbes ROC</a:t>
            </a:r>
            <a:endParaRPr lang="en-GB" sz="3600" b="0" strike="noStrike" spc="-1">
              <a:latin typeface="Arial"/>
            </a:endParaRPr>
          </a:p>
        </p:txBody>
      </p:sp>
      <p:pic>
        <p:nvPicPr>
          <p:cNvPr id="456" name="Image 455"/>
          <p:cNvPicPr/>
          <p:nvPr/>
        </p:nvPicPr>
        <p:blipFill>
          <a:blip r:embed="rId2"/>
          <a:stretch/>
        </p:blipFill>
        <p:spPr>
          <a:xfrm>
            <a:off x="5329142" y="96660"/>
            <a:ext cx="3239640" cy="3239640"/>
          </a:xfrm>
          <a:prstGeom prst="rect">
            <a:avLst/>
          </a:prstGeom>
          <a:ln w="0">
            <a:noFill/>
          </a:ln>
        </p:spPr>
      </p:pic>
      <p:pic>
        <p:nvPicPr>
          <p:cNvPr id="457" name="Image 456"/>
          <p:cNvPicPr/>
          <p:nvPr/>
        </p:nvPicPr>
        <p:blipFill>
          <a:blip r:embed="rId3"/>
          <a:stretch/>
        </p:blipFill>
        <p:spPr>
          <a:xfrm>
            <a:off x="8740862" y="116460"/>
            <a:ext cx="3239640" cy="3239640"/>
          </a:xfrm>
          <a:prstGeom prst="rect">
            <a:avLst/>
          </a:prstGeom>
          <a:ln w="0">
            <a:noFill/>
          </a:ln>
        </p:spPr>
      </p:pic>
      <p:pic>
        <p:nvPicPr>
          <p:cNvPr id="458" name="Image 457"/>
          <p:cNvPicPr/>
          <p:nvPr/>
        </p:nvPicPr>
        <p:blipFill>
          <a:blip r:embed="rId4"/>
          <a:stretch/>
        </p:blipFill>
        <p:spPr>
          <a:xfrm>
            <a:off x="5320862" y="3481380"/>
            <a:ext cx="3239640" cy="3239640"/>
          </a:xfrm>
          <a:prstGeom prst="rect">
            <a:avLst/>
          </a:prstGeom>
          <a:ln w="0">
            <a:noFill/>
          </a:ln>
        </p:spPr>
      </p:pic>
      <p:pic>
        <p:nvPicPr>
          <p:cNvPr id="459" name="Image 458"/>
          <p:cNvPicPr/>
          <p:nvPr/>
        </p:nvPicPr>
        <p:blipFill>
          <a:blip r:embed="rId5"/>
          <a:stretch/>
        </p:blipFill>
        <p:spPr>
          <a:xfrm>
            <a:off x="8740862" y="3481380"/>
            <a:ext cx="3239640" cy="3239640"/>
          </a:xfrm>
          <a:prstGeom prst="rect">
            <a:avLst/>
          </a:prstGeom>
          <a:ln w="0"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10546543" y="2596589"/>
            <a:ext cx="143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AUC=0,91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119814" y="6039429"/>
            <a:ext cx="1371536" cy="37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AUC=0,87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0546543" y="6039429"/>
            <a:ext cx="1762206" cy="37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AUC=0,78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7119814" y="2597984"/>
            <a:ext cx="143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AUC=0,71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19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737" y="2696095"/>
            <a:ext cx="709908" cy="474168"/>
          </a:xfrm>
          <a:prstGeom prst="rect">
            <a:avLst/>
          </a:prstGeom>
        </p:spPr>
      </p:pic>
      <p:sp>
        <p:nvSpPr>
          <p:cNvPr id="3" name="Rectangle à coins arrondis 2"/>
          <p:cNvSpPr/>
          <p:nvPr/>
        </p:nvSpPr>
        <p:spPr>
          <a:xfrm>
            <a:off x="190988" y="1266092"/>
            <a:ext cx="4709562" cy="52519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413267" y="26173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Introduction - contexte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sp>
        <p:nvSpPr>
          <p:cNvPr id="4" name="Flèche droite 3"/>
          <p:cNvSpPr/>
          <p:nvPr/>
        </p:nvSpPr>
        <p:spPr>
          <a:xfrm>
            <a:off x="2976176" y="2696095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 droite 4"/>
          <p:cNvSpPr/>
          <p:nvPr/>
        </p:nvSpPr>
        <p:spPr>
          <a:xfrm>
            <a:off x="5153297" y="2699411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348259">
            <a:off x="9411883" y="2810097"/>
            <a:ext cx="640923" cy="208541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572490" y="1527112"/>
            <a:ext cx="340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Unité d’</a:t>
            </a:r>
            <a:r>
              <a:rPr lang="fr-FR" dirty="0" err="1" smtClean="0">
                <a:solidFill>
                  <a:schemeClr val="accent5">
                    <a:lumMod val="50000"/>
                  </a:schemeClr>
                </a:solidFill>
              </a:rPr>
              <a:t>anatomocytopathologie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5793259" y="1266092"/>
            <a:ext cx="5367110" cy="52519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6780835" y="1433877"/>
            <a:ext cx="339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Unité de pathologie moléculaire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7" name="Image 16"/>
          <p:cNvPicPr/>
          <p:nvPr/>
        </p:nvPicPr>
        <p:blipFill rotWithShape="1">
          <a:blip r:embed="rId4"/>
          <a:srcRect l="48690"/>
          <a:stretch/>
        </p:blipFill>
        <p:spPr>
          <a:xfrm>
            <a:off x="7411089" y="4480136"/>
            <a:ext cx="1909667" cy="1912733"/>
          </a:xfrm>
          <a:prstGeom prst="rect">
            <a:avLst/>
          </a:prstGeom>
          <a:ln w="0">
            <a:noFill/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89" y="2240374"/>
            <a:ext cx="2158601" cy="1347987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296985" y="4157933"/>
            <a:ext cx="24560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Extraction de la tumeur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Fixation en formol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Inclusion en paraffine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2648956" y="4143153"/>
            <a:ext cx="2134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Découpe et coloration d’une fine couche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868" y="2602000"/>
            <a:ext cx="1256008" cy="65530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1271103" y="3603141"/>
            <a:ext cx="805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chemeClr val="accent5">
                    <a:lumMod val="75000"/>
                  </a:schemeClr>
                </a:solidFill>
              </a:rPr>
              <a:t>T</a:t>
            </a:r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umeur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3632749" y="3601944"/>
            <a:ext cx="805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Bloc FFPE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6369458" y="3601944"/>
            <a:ext cx="805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Lame HES</a:t>
            </a:r>
          </a:p>
        </p:txBody>
      </p:sp>
      <p:sp>
        <p:nvSpPr>
          <p:cNvPr id="25" name="Flèche droite 24"/>
          <p:cNvSpPr/>
          <p:nvPr/>
        </p:nvSpPr>
        <p:spPr>
          <a:xfrm>
            <a:off x="8172315" y="2648990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9304242" y="3449154"/>
            <a:ext cx="856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ADN extrait du bloc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963132" y="3845180"/>
            <a:ext cx="2134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Cerclage des régions riches en cellules tumorales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9093418" y="3802579"/>
            <a:ext cx="21340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Forage de ces régions dans le bloc FFPE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Extraction de l’ADN</a:t>
            </a: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285" y="93785"/>
            <a:ext cx="1086716" cy="1086716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Conclusion</a:t>
            </a:r>
            <a:endParaRPr lang="en-GB" sz="3600" b="0" strike="noStrike" spc="-1" dirty="0">
              <a:latin typeface="Arial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178094"/>
              </p:ext>
            </p:extLst>
          </p:nvPr>
        </p:nvGraphicFramePr>
        <p:xfrm>
          <a:off x="1469292" y="1360528"/>
          <a:ext cx="7112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outil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corrélation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distribution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Courbes ROC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Autre fonctionnalité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oncoscanR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</a:t>
                      </a:r>
                      <a:endParaRPr lang="fr-FR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Niagara Engraved" panose="04020502070703030202" pitchFamily="8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</a:t>
                      </a:r>
                      <a:endParaRPr lang="fr-FR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Niagara Engraved" panose="04020502070703030202" pitchFamily="8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agara Engraved" panose="04020502070703030202" pitchFamily="82" charset="0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kumimoji="0" lang="fr-F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rCGH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</a:t>
                      </a:r>
                      <a:endParaRPr lang="fr-FR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Niagara Engraved" panose="04020502070703030202" pitchFamily="8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CGHcall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</a:t>
                      </a:r>
                      <a:endParaRPr lang="fr-FR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Niagara Engraved" panose="04020502070703030202" pitchFamily="8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ASCAT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Niagara Engraved" panose="04020502070703030202" pitchFamily="82" charset="0"/>
                          <a:sym typeface="Wingdings" panose="05000000000000000000" pitchFamily="2" charset="2"/>
                        </a:rPr>
                        <a:t>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sym typeface="Wingdings" panose="05000000000000000000" pitchFamily="2" charset="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0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 idx="4294967295"/>
          </p:nvPr>
        </p:nvSpPr>
        <p:spPr>
          <a:xfrm>
            <a:off x="677160" y="60948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Conclusion</a:t>
            </a:r>
            <a:endParaRPr lang="en-GB" sz="3600" b="0" strike="noStrike" spc="-1" dirty="0"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subTitle" idx="4294967295"/>
          </p:nvPr>
        </p:nvSpPr>
        <p:spPr>
          <a:xfrm>
            <a:off x="609480" y="1604520"/>
            <a:ext cx="1097100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latin typeface="Arial"/>
              </a:rPr>
              <a:t>Le </a:t>
            </a:r>
            <a:r>
              <a:rPr lang="en-GB" sz="2000" b="0" strike="noStrike" spc="-1" dirty="0" err="1">
                <a:latin typeface="Arial"/>
              </a:rPr>
              <a:t>nombre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d’échantillons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utilisés</a:t>
            </a:r>
            <a:r>
              <a:rPr lang="en-GB" sz="2000" b="0" strike="noStrike" spc="-1" dirty="0">
                <a:latin typeface="Arial"/>
              </a:rPr>
              <a:t> ne </a:t>
            </a:r>
            <a:r>
              <a:rPr lang="en-GB" sz="2000" b="0" strike="noStrike" spc="-1" dirty="0" err="1">
                <a:latin typeface="Arial"/>
              </a:rPr>
              <a:t>permet</a:t>
            </a:r>
            <a:r>
              <a:rPr lang="en-GB" sz="2000" b="0" strike="noStrike" spc="-1" dirty="0">
                <a:latin typeface="Arial"/>
              </a:rPr>
              <a:t> pas de </a:t>
            </a:r>
            <a:r>
              <a:rPr lang="en-GB" sz="2000" b="0" strike="noStrike" spc="-1" dirty="0" err="1">
                <a:latin typeface="Arial"/>
              </a:rPr>
              <a:t>choisir</a:t>
            </a:r>
            <a:r>
              <a:rPr lang="en-GB" sz="2000" b="0" strike="noStrike" spc="-1" dirty="0">
                <a:latin typeface="Arial"/>
              </a:rPr>
              <a:t> un </a:t>
            </a:r>
            <a:r>
              <a:rPr lang="en-GB" sz="2000" b="0" strike="noStrike" spc="-1" dirty="0" err="1">
                <a:latin typeface="Arial"/>
              </a:rPr>
              <a:t>outil</a:t>
            </a:r>
            <a:r>
              <a:rPr lang="en-GB" sz="2000" b="0" strike="noStrike" spc="-1" dirty="0">
                <a:latin typeface="Arial"/>
              </a:rPr>
              <a:t> pour </a:t>
            </a:r>
            <a:r>
              <a:rPr lang="en-GB" sz="2000" b="0" strike="noStrike" spc="-1" dirty="0" err="1">
                <a:latin typeface="Arial"/>
              </a:rPr>
              <a:t>répondre</a:t>
            </a:r>
            <a:r>
              <a:rPr lang="en-GB" sz="2000" b="0" strike="noStrike" spc="-1" dirty="0">
                <a:latin typeface="Arial"/>
              </a:rPr>
              <a:t> à la </a:t>
            </a:r>
            <a:r>
              <a:rPr lang="en-GB" sz="2000" b="0" strike="noStrike" spc="-1" dirty="0" err="1">
                <a:latin typeface="Arial"/>
              </a:rPr>
              <a:t>problématique</a:t>
            </a:r>
            <a:r>
              <a:rPr lang="en-GB" sz="2000" b="0" strike="noStrike" spc="-1" dirty="0">
                <a:latin typeface="Arial"/>
              </a:rPr>
              <a:t>.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latin typeface="Arial"/>
              </a:rPr>
              <a:t>CGHcall</a:t>
            </a:r>
            <a:r>
              <a:rPr lang="en-GB" sz="2000" b="0" strike="noStrike" spc="-1" dirty="0">
                <a:latin typeface="Arial"/>
              </a:rPr>
              <a:t>, </a:t>
            </a:r>
            <a:r>
              <a:rPr lang="en-GB" sz="2000" b="0" strike="noStrike" spc="-1" dirty="0" err="1">
                <a:latin typeface="Arial"/>
              </a:rPr>
              <a:t>rCGH</a:t>
            </a:r>
            <a:r>
              <a:rPr lang="en-GB" sz="2000" b="0" strike="noStrike" spc="-1" dirty="0">
                <a:latin typeface="Arial"/>
              </a:rPr>
              <a:t> et ASCAT </a:t>
            </a:r>
            <a:r>
              <a:rPr lang="en-GB" sz="2000" b="0" strike="noStrike" spc="-1" dirty="0" err="1">
                <a:latin typeface="Arial"/>
              </a:rPr>
              <a:t>présentent</a:t>
            </a:r>
            <a:r>
              <a:rPr lang="en-GB" sz="2000" b="0" strike="noStrike" spc="-1" dirty="0">
                <a:latin typeface="Arial"/>
              </a:rPr>
              <a:t> un </a:t>
            </a:r>
            <a:r>
              <a:rPr lang="en-GB" sz="2000" b="0" strike="noStrike" spc="-1" dirty="0" err="1">
                <a:latin typeface="Arial"/>
              </a:rPr>
              <a:t>intérêt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mais</a:t>
            </a:r>
            <a:r>
              <a:rPr lang="en-GB" sz="2000" b="0" strike="noStrike" spc="-1" dirty="0">
                <a:latin typeface="Arial"/>
              </a:rPr>
              <a:t> pas </a:t>
            </a:r>
            <a:r>
              <a:rPr lang="en-GB" sz="2000" b="0" strike="noStrike" spc="-1" dirty="0" err="1">
                <a:latin typeface="Arial"/>
              </a:rPr>
              <a:t>OncoscanR</a:t>
            </a:r>
            <a:r>
              <a:rPr lang="en-GB" sz="2000" b="0" strike="noStrike" spc="-1" dirty="0">
                <a:latin typeface="Arial"/>
              </a:rPr>
              <a:t>.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latin typeface="Arial"/>
              </a:rPr>
              <a:t> Augmenter le </a:t>
            </a:r>
            <a:r>
              <a:rPr lang="en-GB" sz="2000" b="0" strike="noStrike" spc="-1" dirty="0" err="1">
                <a:latin typeface="Arial"/>
              </a:rPr>
              <a:t>nombre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d’échantillons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dans</a:t>
            </a:r>
            <a:r>
              <a:rPr lang="en-GB" sz="2000" b="0" strike="noStrike" spc="-1" dirty="0">
                <a:latin typeface="Arial"/>
              </a:rPr>
              <a:t> des </a:t>
            </a:r>
            <a:r>
              <a:rPr lang="en-GB" sz="2000" b="0" strike="noStrike" spc="-1" dirty="0" err="1">
                <a:latin typeface="Arial"/>
              </a:rPr>
              <a:t>travaux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futurs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permettrait</a:t>
            </a:r>
            <a:r>
              <a:rPr lang="en-GB" sz="2000" b="0" strike="noStrike" spc="-1" dirty="0">
                <a:latin typeface="Arial"/>
              </a:rPr>
              <a:t> de </a:t>
            </a:r>
            <a:r>
              <a:rPr lang="en-GB" sz="2000" b="0" strike="noStrike" spc="-1" dirty="0" err="1">
                <a:latin typeface="Arial"/>
              </a:rPr>
              <a:t>mieux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choisir</a:t>
            </a:r>
            <a:r>
              <a:rPr lang="en-GB" sz="2000" b="0" strike="noStrike" spc="-1" dirty="0">
                <a:latin typeface="Arial"/>
              </a:rPr>
              <a:t> </a:t>
            </a:r>
            <a:r>
              <a:rPr lang="en-GB" sz="2000" b="0" strike="noStrike" spc="-1" dirty="0" err="1">
                <a:latin typeface="Arial"/>
              </a:rPr>
              <a:t>l’outil</a:t>
            </a:r>
            <a:r>
              <a:rPr lang="en-GB" sz="2000" b="0" strike="noStrike" spc="-1" dirty="0">
                <a:latin typeface="Arial"/>
              </a:rPr>
              <a:t> le plus </a:t>
            </a:r>
            <a:r>
              <a:rPr lang="en-GB" sz="2000" b="0" strike="noStrike" spc="-1" dirty="0" err="1">
                <a:latin typeface="Arial"/>
              </a:rPr>
              <a:t>adapté</a:t>
            </a:r>
            <a:r>
              <a:rPr lang="en-GB" sz="2000" b="0" strike="noStrike" spc="-1" dirty="0">
                <a:latin typeface="Arial"/>
              </a:rPr>
              <a:t>.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AF230E18-C06A-4140-88C4-EB64D016DCAD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561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Interaction </a:t>
            </a:r>
            <a:r>
              <a:rPr lang="fr-FR" sz="3600" b="0" strike="noStrike" spc="-1" dirty="0" err="1">
                <a:solidFill>
                  <a:srgbClr val="5FCBEF"/>
                </a:solidFill>
                <a:latin typeface="Trebuchet MS"/>
              </a:rPr>
              <a:t>Bioinformatique</a:t>
            </a: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 - Biologie</a:t>
            </a:r>
            <a:endParaRPr lang="en-GB" sz="3600" b="0" strike="noStrike" spc="-1" dirty="0">
              <a:latin typeface="Arial"/>
            </a:endParaRPr>
          </a:p>
        </p:txBody>
      </p:sp>
      <p:sp>
        <p:nvSpPr>
          <p:cNvPr id="463" name="PlaceHolder 4"/>
          <p:cNvSpPr/>
          <p:nvPr/>
        </p:nvSpPr>
        <p:spPr>
          <a:xfrm>
            <a:off x="609480" y="1604880"/>
            <a:ext cx="10971000" cy="397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Intégration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dans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l’unité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pathologie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moléculaire</a:t>
            </a:r>
            <a:endParaRPr lang="en-GB" sz="32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Suivi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des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échantillons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leur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réception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à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l’analyse</a:t>
            </a:r>
            <a:endParaRPr lang="en-GB" sz="32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Compréhension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des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préoccupations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des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biologistes</a:t>
            </a:r>
            <a:endParaRPr lang="en-GB" sz="32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Vulgarisation des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outils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étudiés</a:t>
            </a:r>
            <a:endParaRPr lang="en-GB" sz="32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Participation à la formation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dispensée</a:t>
            </a: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par </a:t>
            </a:r>
            <a:r>
              <a:rPr lang="en-GB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Affymetrix</a:t>
            </a:r>
            <a:endParaRPr lang="en-GB" sz="3200" b="0" strike="noStrike" spc="-1" dirty="0"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997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2365179" y="2847825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chemeClr val="accent5">
                    <a:lumMod val="75000"/>
                  </a:schemeClr>
                </a:solidFill>
                <a:latin typeface="Trebuchet MS"/>
              </a:rPr>
              <a:t>Merci pour votre attention !</a:t>
            </a:r>
            <a:endParaRPr lang="en-GB" sz="3600" b="0" strike="noStrike" spc="-1" dirty="0">
              <a:solidFill>
                <a:schemeClr val="accent5">
                  <a:lumMod val="75000"/>
                </a:schemeClr>
              </a:solidFill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756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4"/>
          <p:cNvSpPr/>
          <p:nvPr/>
        </p:nvSpPr>
        <p:spPr>
          <a:xfrm>
            <a:off x="669240" y="1441450"/>
            <a:ext cx="9566151" cy="50965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Les figures </a:t>
            </a:r>
            <a:r>
              <a:rPr lang="en-GB" sz="20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ont</a:t>
            </a: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20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été</a:t>
            </a: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20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créées</a:t>
            </a: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à </a:t>
            </a:r>
            <a:r>
              <a:rPr lang="en-GB" sz="20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l’aide</a:t>
            </a: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de </a:t>
            </a:r>
            <a:r>
              <a:rPr lang="en-GB" sz="20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BioRender</a:t>
            </a:r>
            <a:r>
              <a:rPr lang="en-GB" sz="20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et appDiagrams.net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spc="-1" dirty="0" smtClean="0">
                <a:solidFill>
                  <a:srgbClr val="000000"/>
                </a:solidFill>
                <a:latin typeface="Arial"/>
                <a:ea typeface="DejaVu Sans"/>
              </a:rPr>
              <a:t>[1] </a:t>
            </a:r>
            <a:r>
              <a:rPr lang="fr-FR" sz="2000" dirty="0"/>
              <a:t>CROCE, Sabrina, DUCOULOMBIER, </a:t>
            </a:r>
            <a:r>
              <a:rPr lang="fr-FR" sz="2000" dirty="0" err="1"/>
              <a:t>Agnes</a:t>
            </a:r>
            <a:r>
              <a:rPr lang="fr-FR" sz="2000" dirty="0"/>
              <a:t>, RIBEIRO, </a:t>
            </a:r>
            <a:r>
              <a:rPr lang="fr-FR" sz="2000" dirty="0" err="1"/>
              <a:t>Agnes</a:t>
            </a:r>
            <a:r>
              <a:rPr lang="fr-FR" sz="2000" dirty="0"/>
              <a:t>, </a:t>
            </a:r>
            <a:r>
              <a:rPr lang="fr-FR" sz="2000" i="1" dirty="0"/>
              <a:t>et al.</a:t>
            </a:r>
            <a:r>
              <a:rPr lang="fr-FR" sz="2000" dirty="0"/>
              <a:t> </a:t>
            </a:r>
            <a:r>
              <a:rPr lang="fr-FR" sz="2000" dirty="0" err="1"/>
              <a:t>Genome</a:t>
            </a:r>
            <a:r>
              <a:rPr lang="fr-FR" sz="2000" dirty="0"/>
              <a:t> </a:t>
            </a:r>
            <a:r>
              <a:rPr lang="fr-FR" sz="2000" dirty="0" err="1"/>
              <a:t>profiling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an efficient </a:t>
            </a:r>
            <a:r>
              <a:rPr lang="fr-FR" sz="2000" dirty="0" err="1"/>
              <a:t>tool</a:t>
            </a:r>
            <a:r>
              <a:rPr lang="fr-FR" sz="2000" dirty="0"/>
              <a:t> to </a:t>
            </a:r>
            <a:r>
              <a:rPr lang="fr-FR" sz="2000" dirty="0" err="1"/>
              <a:t>avoid</a:t>
            </a:r>
            <a:r>
              <a:rPr lang="fr-FR" sz="2000" dirty="0"/>
              <a:t> the STUMP classification of </a:t>
            </a:r>
            <a:r>
              <a:rPr lang="fr-FR" sz="2000" dirty="0" err="1"/>
              <a:t>uterine</a:t>
            </a:r>
            <a:r>
              <a:rPr lang="fr-FR" sz="2000" dirty="0"/>
              <a:t> </a:t>
            </a:r>
            <a:r>
              <a:rPr lang="fr-FR" sz="2000" dirty="0" err="1"/>
              <a:t>smooth</a:t>
            </a:r>
            <a:r>
              <a:rPr lang="fr-FR" sz="2000" dirty="0"/>
              <a:t> muscle </a:t>
            </a:r>
            <a:r>
              <a:rPr lang="fr-FR" sz="2000" dirty="0" err="1"/>
              <a:t>lesions</a:t>
            </a:r>
            <a:r>
              <a:rPr lang="fr-FR" sz="2000" dirty="0"/>
              <a:t>: a </a:t>
            </a:r>
            <a:r>
              <a:rPr lang="fr-FR" sz="2000" dirty="0" err="1"/>
              <a:t>comprehensive</a:t>
            </a:r>
            <a:r>
              <a:rPr lang="fr-FR" sz="2000" dirty="0"/>
              <a:t> </a:t>
            </a:r>
            <a:r>
              <a:rPr lang="fr-FR" sz="2000" dirty="0" err="1"/>
              <a:t>array-genomic</a:t>
            </a:r>
            <a:r>
              <a:rPr lang="fr-FR" sz="2000" dirty="0"/>
              <a:t> </a:t>
            </a:r>
            <a:r>
              <a:rPr lang="fr-FR" sz="2000" dirty="0" err="1"/>
              <a:t>hybridization</a:t>
            </a:r>
            <a:r>
              <a:rPr lang="fr-FR" sz="2000" dirty="0"/>
              <a:t> </a:t>
            </a:r>
            <a:r>
              <a:rPr lang="fr-FR" sz="2000" dirty="0" err="1"/>
              <a:t>analysis</a:t>
            </a:r>
            <a:r>
              <a:rPr lang="fr-FR" sz="2000" dirty="0"/>
              <a:t> of 77 </a:t>
            </a:r>
            <a:r>
              <a:rPr lang="fr-FR" sz="2000" dirty="0" err="1"/>
              <a:t>tumors</a:t>
            </a:r>
            <a:r>
              <a:rPr lang="fr-FR" sz="2000" dirty="0"/>
              <a:t>. </a:t>
            </a:r>
            <a:r>
              <a:rPr lang="fr-FR" sz="2000" i="1" dirty="0"/>
              <a:t>Modern </a:t>
            </a:r>
            <a:r>
              <a:rPr lang="fr-FR" sz="2000" i="1" dirty="0" err="1"/>
              <a:t>pathology</a:t>
            </a:r>
            <a:r>
              <a:rPr lang="fr-FR" sz="2000" dirty="0"/>
              <a:t>, 2018, vol. 31, no 5, p. 816-828.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</p:txBody>
      </p:sp>
      <p:sp>
        <p:nvSpPr>
          <p:cNvPr id="4" name="PlaceHolder 1"/>
          <p:cNvSpPr txBox="1">
            <a:spLocks/>
          </p:cNvSpPr>
          <p:nvPr/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3600" spc="-1" dirty="0" smtClean="0">
                <a:solidFill>
                  <a:srgbClr val="5FCBEF"/>
                </a:solidFill>
                <a:latin typeface="Trebuchet MS"/>
              </a:rPr>
              <a:t>Références</a:t>
            </a:r>
            <a:endParaRPr lang="en-GB" sz="3600" spc="-1" dirty="0"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403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>
                <a:solidFill>
                  <a:srgbClr val="5FCBEF"/>
                </a:solidFill>
                <a:latin typeface="Trebuchet MS"/>
              </a:rPr>
              <a:t>Interaction Bioinformatique - Biologie</a:t>
            </a:r>
            <a:endParaRPr lang="en-GB" sz="3600" b="0" strike="noStrike" spc="-1">
              <a:latin typeface="Arial"/>
            </a:endParaRPr>
          </a:p>
        </p:txBody>
      </p:sp>
      <p:sp>
        <p:nvSpPr>
          <p:cNvPr id="463" name="PlaceHolder 4"/>
          <p:cNvSpPr/>
          <p:nvPr/>
        </p:nvSpPr>
        <p:spPr>
          <a:xfrm>
            <a:off x="609480" y="1604880"/>
            <a:ext cx="10971000" cy="397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3200" b="0" strike="noStrike" spc="-1" dirty="0">
              <a:latin typeface="Arial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681" y="1975591"/>
            <a:ext cx="7542488" cy="4706800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Détection des altérations</a:t>
            </a:r>
            <a:endParaRPr lang="en-GB" sz="3600" b="0" strike="noStrike" spc="-1" dirty="0">
              <a:latin typeface="Arial"/>
            </a:endParaRPr>
          </a:p>
        </p:txBody>
      </p:sp>
      <p:sp>
        <p:nvSpPr>
          <p:cNvPr id="4" name="PlaceHolder 2"/>
          <p:cNvSpPr txBox="1">
            <a:spLocks/>
          </p:cNvSpPr>
          <p:nvPr/>
        </p:nvSpPr>
        <p:spPr>
          <a:xfrm>
            <a:off x="609480" y="1604520"/>
            <a:ext cx="5361474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500" spc="-1" dirty="0">
              <a:latin typeface="Arial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69" y="48847"/>
            <a:ext cx="5447322" cy="6809153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Pipeline </a:t>
            </a: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typique: </a:t>
            </a: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segmentation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sp>
        <p:nvSpPr>
          <p:cNvPr id="436" name="Connecteur droit avec flèche 28"/>
          <p:cNvSpPr/>
          <p:nvPr/>
        </p:nvSpPr>
        <p:spPr>
          <a:xfrm>
            <a:off x="5662800" y="3799800"/>
            <a:ext cx="63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 cap="rnd">
            <a:solidFill>
              <a:srgbClr val="00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37" name="Image 4"/>
          <p:cNvPicPr/>
          <p:nvPr/>
        </p:nvPicPr>
        <p:blipFill>
          <a:blip r:embed="rId2"/>
          <a:stretch/>
        </p:blipFill>
        <p:spPr>
          <a:xfrm>
            <a:off x="846360" y="1734840"/>
            <a:ext cx="4678200" cy="4678200"/>
          </a:xfrm>
          <a:prstGeom prst="rect">
            <a:avLst/>
          </a:prstGeom>
          <a:ln w="0">
            <a:noFill/>
          </a:ln>
        </p:spPr>
      </p:pic>
      <p:pic>
        <p:nvPicPr>
          <p:cNvPr id="438" name="Image 5"/>
          <p:cNvPicPr/>
          <p:nvPr/>
        </p:nvPicPr>
        <p:blipFill>
          <a:blip r:embed="rId3"/>
          <a:stretch/>
        </p:blipFill>
        <p:spPr>
          <a:xfrm>
            <a:off x="6446160" y="1734840"/>
            <a:ext cx="4678200" cy="467820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Pipeline </a:t>
            </a: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typique</a:t>
            </a:r>
            <a:r>
              <a:rPr lang="fr-FR" sz="3600" b="0" strike="noStrike" spc="-1" dirty="0">
                <a:solidFill>
                  <a:srgbClr val="5FCBEF"/>
                </a:solidFill>
                <a:latin typeface="Trebuchet MS"/>
              </a:rPr>
              <a:t> :Calling ou estimation du nombre de copies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pic>
        <p:nvPicPr>
          <p:cNvPr id="440" name="Image 1"/>
          <p:cNvPicPr/>
          <p:nvPr/>
        </p:nvPicPr>
        <p:blipFill>
          <a:blip r:embed="rId2"/>
          <a:stretch/>
        </p:blipFill>
        <p:spPr>
          <a:xfrm>
            <a:off x="6840000" y="1621080"/>
            <a:ext cx="4678560" cy="4678560"/>
          </a:xfrm>
          <a:prstGeom prst="rect">
            <a:avLst/>
          </a:prstGeom>
          <a:ln w="0">
            <a:noFill/>
          </a:ln>
        </p:spPr>
      </p:pic>
      <p:pic>
        <p:nvPicPr>
          <p:cNvPr id="441" name="Image 2"/>
          <p:cNvPicPr/>
          <p:nvPr/>
        </p:nvPicPr>
        <p:blipFill>
          <a:blip r:embed="rId3"/>
          <a:stretch/>
        </p:blipFill>
        <p:spPr>
          <a:xfrm>
            <a:off x="540000" y="1621080"/>
            <a:ext cx="4678560" cy="4678560"/>
          </a:xfrm>
          <a:prstGeom prst="rect">
            <a:avLst/>
          </a:prstGeom>
          <a:ln w="0">
            <a:noFill/>
          </a:ln>
        </p:spPr>
      </p:pic>
      <p:sp>
        <p:nvSpPr>
          <p:cNvPr id="442" name="Connecteur droit 441"/>
          <p:cNvSpPr/>
          <p:nvPr/>
        </p:nvSpPr>
        <p:spPr>
          <a:xfrm>
            <a:off x="5400000" y="3961080"/>
            <a:ext cx="1080000" cy="36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Espace réservé du numéro de diapositive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413267" y="26173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Introduction - contexte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348259">
            <a:off x="859997" y="2661738"/>
            <a:ext cx="640923" cy="208541"/>
          </a:xfrm>
          <a:prstGeom prst="rect">
            <a:avLst/>
          </a:prstGeom>
        </p:spPr>
      </p:pic>
      <p:sp>
        <p:nvSpPr>
          <p:cNvPr id="19" name="Rectangle à coins arrondis 18"/>
          <p:cNvSpPr/>
          <p:nvPr/>
        </p:nvSpPr>
        <p:spPr>
          <a:xfrm>
            <a:off x="267782" y="1125415"/>
            <a:ext cx="11676568" cy="52519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585640" y="3362813"/>
            <a:ext cx="12980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ADN extrait du bloc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427803" y="4080785"/>
            <a:ext cx="2134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Fragmentation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Marquage par biotine ou fluorochrome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4090618" y="1353324"/>
            <a:ext cx="339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Unité de pathologie moléculaire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285" y="93785"/>
            <a:ext cx="1086716" cy="1086716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4"/>
          <a:srcRect l="1186" t="1226" r="1243" b="1330"/>
          <a:stretch/>
        </p:blipFill>
        <p:spPr>
          <a:xfrm>
            <a:off x="5277341" y="2129810"/>
            <a:ext cx="1614488" cy="1609725"/>
          </a:xfrm>
          <a:prstGeom prst="rect">
            <a:avLst/>
          </a:prstGeom>
        </p:spPr>
      </p:pic>
      <p:sp>
        <p:nvSpPr>
          <p:cNvPr id="31" name="Flèche droite 30"/>
          <p:cNvSpPr/>
          <p:nvPr/>
        </p:nvSpPr>
        <p:spPr>
          <a:xfrm>
            <a:off x="2093135" y="2532450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657" y="2148751"/>
            <a:ext cx="1614488" cy="1261824"/>
          </a:xfrm>
          <a:prstGeom prst="rect">
            <a:avLst/>
          </a:prstGeom>
        </p:spPr>
      </p:pic>
      <p:sp>
        <p:nvSpPr>
          <p:cNvPr id="21" name="Flèche droite 20"/>
          <p:cNvSpPr/>
          <p:nvPr/>
        </p:nvSpPr>
        <p:spPr>
          <a:xfrm>
            <a:off x="7203635" y="2553832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llipse 1"/>
          <p:cNvSpPr/>
          <p:nvPr/>
        </p:nvSpPr>
        <p:spPr>
          <a:xfrm>
            <a:off x="5331306" y="2396510"/>
            <a:ext cx="314645" cy="314645"/>
          </a:xfrm>
          <a:prstGeom prst="ellipse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2902119" y="2038835"/>
            <a:ext cx="1791673" cy="1791673"/>
            <a:chOff x="3200088" y="2038835"/>
            <a:chExt cx="1791673" cy="1791673"/>
          </a:xfrm>
        </p:grpSpPr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81088" y="2396510"/>
              <a:ext cx="1640770" cy="1061801"/>
            </a:xfrm>
            <a:prstGeom prst="rect">
              <a:avLst/>
            </a:prstGeom>
          </p:spPr>
        </p:pic>
        <p:sp>
          <p:nvSpPr>
            <p:cNvPr id="22" name="Ellipse 21"/>
            <p:cNvSpPr/>
            <p:nvPr/>
          </p:nvSpPr>
          <p:spPr>
            <a:xfrm>
              <a:off x="3200088" y="2038835"/>
              <a:ext cx="1791673" cy="1791673"/>
            </a:xfrm>
            <a:prstGeom prst="ellipse">
              <a:avLst/>
            </a:prstGeom>
            <a:no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C00000"/>
                </a:solidFill>
              </a:endParaRPr>
            </a:p>
          </p:txBody>
        </p:sp>
      </p:grpSp>
      <p:cxnSp>
        <p:nvCxnSpPr>
          <p:cNvPr id="6" name="Connecteur droit 5"/>
          <p:cNvCxnSpPr>
            <a:endCxn id="2" idx="2"/>
          </p:cNvCxnSpPr>
          <p:nvPr/>
        </p:nvCxnSpPr>
        <p:spPr>
          <a:xfrm flipV="1">
            <a:off x="4652164" y="2553833"/>
            <a:ext cx="679142" cy="15732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>
            <a:off x="3235807" y="4173118"/>
            <a:ext cx="351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Hybridation sur un support 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5625812" y="3830508"/>
            <a:ext cx="9244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Puce à ADN</a:t>
            </a:r>
          </a:p>
        </p:txBody>
      </p:sp>
      <p:sp>
        <p:nvSpPr>
          <p:cNvPr id="34" name="ZoneTexte 33"/>
          <p:cNvSpPr txBox="1"/>
          <p:nvPr/>
        </p:nvSpPr>
        <p:spPr>
          <a:xfrm>
            <a:off x="7320764" y="4178216"/>
            <a:ext cx="2785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Quantification du signal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8247675" y="3751384"/>
            <a:ext cx="924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75000"/>
                  </a:schemeClr>
                </a:solidFill>
              </a:rPr>
              <a:t>Scanner de puce à ADN</a:t>
            </a:r>
          </a:p>
        </p:txBody>
      </p:sp>
      <p:sp>
        <p:nvSpPr>
          <p:cNvPr id="36" name="Flèche droite 35"/>
          <p:cNvSpPr/>
          <p:nvPr/>
        </p:nvSpPr>
        <p:spPr>
          <a:xfrm>
            <a:off x="9821738" y="2532450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345" y="2374688"/>
            <a:ext cx="1035887" cy="1035887"/>
          </a:xfrm>
          <a:prstGeom prst="rect">
            <a:avLst/>
          </a:prstGeom>
        </p:spPr>
      </p:pic>
      <p:sp>
        <p:nvSpPr>
          <p:cNvPr id="37" name="ZoneTexte 36"/>
          <p:cNvSpPr txBox="1"/>
          <p:nvPr/>
        </p:nvSpPr>
        <p:spPr>
          <a:xfrm>
            <a:off x="10736709" y="3751384"/>
            <a:ext cx="9244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50000"/>
                  </a:schemeClr>
                </a:solidFill>
              </a:rPr>
              <a:t>signal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68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 txBox="1">
            <a:spLocks/>
          </p:cNvSpPr>
          <p:nvPr/>
        </p:nvSpPr>
        <p:spPr>
          <a:xfrm>
            <a:off x="413267" y="26173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3600" spc="-1" smtClean="0">
                <a:solidFill>
                  <a:srgbClr val="5FCBEF"/>
                </a:solidFill>
                <a:latin typeface="Trebuchet MS"/>
              </a:rPr>
              <a:t>Introduction - CGH</a:t>
            </a:r>
            <a:r>
              <a:rPr lang="fr-FR" sz="3600" smtClean="0"/>
              <a:t/>
            </a:r>
            <a:br>
              <a:rPr lang="fr-FR" sz="3600" smtClean="0"/>
            </a:br>
            <a:endParaRPr lang="fr-FR" sz="3600" spc="-1" dirty="0">
              <a:latin typeface="Arial"/>
            </a:endParaRPr>
          </a:p>
        </p:txBody>
      </p:sp>
      <p:sp>
        <p:nvSpPr>
          <p:cNvPr id="15" name="Rectangle à coins arrondis 14"/>
          <p:cNvSpPr/>
          <p:nvPr/>
        </p:nvSpPr>
        <p:spPr>
          <a:xfrm>
            <a:off x="137160" y="1125415"/>
            <a:ext cx="11971020" cy="5618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285" y="93785"/>
            <a:ext cx="1086716" cy="1086716"/>
          </a:xfrm>
          <a:prstGeom prst="rect">
            <a:avLst/>
          </a:prstGeom>
        </p:spPr>
      </p:pic>
      <p:sp>
        <p:nvSpPr>
          <p:cNvPr id="17" name="Flèche droite 16"/>
          <p:cNvSpPr/>
          <p:nvPr/>
        </p:nvSpPr>
        <p:spPr>
          <a:xfrm>
            <a:off x="6448798" y="2293956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701" y="1926511"/>
            <a:ext cx="1035887" cy="1035887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>
            <a:off x="4124296" y="3128840"/>
            <a:ext cx="1295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50000"/>
                  </a:schemeClr>
                </a:solidFill>
              </a:rPr>
              <a:t>Signal de référence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4090618" y="1353324"/>
            <a:ext cx="339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Unité de pathologie moléculaire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1547008" y="3416285"/>
            <a:ext cx="329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Comparaison avec le signal d’un ADN de référence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2820" y="1924173"/>
            <a:ext cx="1038225" cy="1038225"/>
          </a:xfrm>
          <a:prstGeom prst="rect">
            <a:avLst/>
          </a:prstGeom>
        </p:spPr>
      </p:pic>
      <p:sp>
        <p:nvSpPr>
          <p:cNvPr id="26" name="ZoneTexte 25"/>
          <p:cNvSpPr txBox="1"/>
          <p:nvPr/>
        </p:nvSpPr>
        <p:spPr>
          <a:xfrm>
            <a:off x="1547008" y="3128840"/>
            <a:ext cx="16025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50000"/>
                  </a:schemeClr>
                </a:solidFill>
              </a:rPr>
              <a:t>Signal de l’échantillon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482575" y="2040649"/>
            <a:ext cx="3177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Calcul des Log2 Ratios Relatifs (LRR)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Alignement des LRR selon leur position génomique pour analyser les anomalies de continuité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7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413267" y="26173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Introduction - CGH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137160" y="1125415"/>
            <a:ext cx="11971020" cy="5618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285" y="93785"/>
            <a:ext cx="1086716" cy="1086716"/>
          </a:xfrm>
          <a:prstGeom prst="rect">
            <a:avLst/>
          </a:prstGeom>
        </p:spPr>
      </p:pic>
      <p:sp>
        <p:nvSpPr>
          <p:cNvPr id="36" name="Flèche droite 35"/>
          <p:cNvSpPr/>
          <p:nvPr/>
        </p:nvSpPr>
        <p:spPr>
          <a:xfrm>
            <a:off x="6448798" y="2293956"/>
            <a:ext cx="387216" cy="467121"/>
          </a:xfrm>
          <a:prstGeom prst="rightArrow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701" y="1926511"/>
            <a:ext cx="1035887" cy="1035887"/>
          </a:xfrm>
          <a:prstGeom prst="rect">
            <a:avLst/>
          </a:prstGeom>
        </p:spPr>
      </p:pic>
      <p:sp>
        <p:nvSpPr>
          <p:cNvPr id="37" name="ZoneTexte 36"/>
          <p:cNvSpPr txBox="1"/>
          <p:nvPr/>
        </p:nvSpPr>
        <p:spPr>
          <a:xfrm>
            <a:off x="4124296" y="3128840"/>
            <a:ext cx="1295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50000"/>
                  </a:schemeClr>
                </a:solidFill>
              </a:rPr>
              <a:t>Signal de référence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4090618" y="1353324"/>
            <a:ext cx="339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Unité de pathologie moléculaire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1547008" y="3416285"/>
            <a:ext cx="329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Comparaison avec le signal d’un ADN de référence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2820" y="1924173"/>
            <a:ext cx="1038225" cy="103822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62916"/>
          <a:stretch/>
        </p:blipFill>
        <p:spPr>
          <a:xfrm>
            <a:off x="511297" y="4404555"/>
            <a:ext cx="11266343" cy="2009696"/>
          </a:xfrm>
          <a:prstGeom prst="rect">
            <a:avLst/>
          </a:prstGeom>
        </p:spPr>
      </p:pic>
      <p:sp>
        <p:nvSpPr>
          <p:cNvPr id="39" name="ZoneTexte 38"/>
          <p:cNvSpPr txBox="1"/>
          <p:nvPr/>
        </p:nvSpPr>
        <p:spPr>
          <a:xfrm>
            <a:off x="1547008" y="3128840"/>
            <a:ext cx="1295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solidFill>
                  <a:schemeClr val="accent5">
                    <a:lumMod val="50000"/>
                  </a:schemeClr>
                </a:solidFill>
              </a:rPr>
              <a:t>Signal de référence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482575" y="2040649"/>
            <a:ext cx="3177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Calcul des Log2 Ratios Relatifs (LRR)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Alignement des LRR selon leur position génomique pour analyser les anomalies de continuité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233DCB1-64BA-4F2E-9AE3-2C1FAFF0B97F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7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Introduction – CGH-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array</a:t>
            </a:r>
            <a:r>
              <a:rPr lang="en-GB" sz="3600" b="0" strike="noStrike" spc="-1" dirty="0" smtClean="0">
                <a:latin typeface="Arial"/>
              </a:rPr>
              <a:t> 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62916"/>
          <a:stretch/>
        </p:blipFill>
        <p:spPr>
          <a:xfrm>
            <a:off x="503482" y="4396740"/>
            <a:ext cx="11266343" cy="200969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r="90113" b="62916"/>
          <a:stretch/>
        </p:blipFill>
        <p:spPr>
          <a:xfrm>
            <a:off x="669241" y="1454340"/>
            <a:ext cx="1113840" cy="2009696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73090" y="1454340"/>
            <a:ext cx="2074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-0,7: Perte de copie(s) sur la première moitié de la région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0: Niveau normal de deux copies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49580" y="4343400"/>
            <a:ext cx="1211580" cy="2133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Connecteur droit 3"/>
          <p:cNvCxnSpPr>
            <a:endCxn id="2" idx="0"/>
          </p:cNvCxnSpPr>
          <p:nvPr/>
        </p:nvCxnSpPr>
        <p:spPr>
          <a:xfrm flipH="1">
            <a:off x="1055370" y="3429000"/>
            <a:ext cx="232410" cy="91440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755160" y="4334788"/>
            <a:ext cx="1350240" cy="2133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10" t="7810" r="59483" b="62916"/>
          <a:stretch/>
        </p:blipFill>
        <p:spPr>
          <a:xfrm>
            <a:off x="4698609" y="1454340"/>
            <a:ext cx="1273907" cy="2009696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62524" y="1454340"/>
            <a:ext cx="20029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0,6: gain de copie(s) sur la première région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0: Niveau normal de deux copies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4" name="Connecteur droit 13"/>
          <p:cNvCxnSpPr>
            <a:stCxn id="9" idx="2"/>
          </p:cNvCxnSpPr>
          <p:nvPr/>
        </p:nvCxnSpPr>
        <p:spPr>
          <a:xfrm flipH="1">
            <a:off x="4443350" y="3464036"/>
            <a:ext cx="892213" cy="870752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laceHolder 2"/>
          <p:cNvSpPr txBox="1">
            <a:spLocks/>
          </p:cNvSpPr>
          <p:nvPr/>
        </p:nvSpPr>
        <p:spPr>
          <a:xfrm>
            <a:off x="8526584" y="1462834"/>
            <a:ext cx="3542377" cy="184922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spc="-1" dirty="0" smtClean="0"/>
              <a:t>Calcul de l’index Génomique (GI)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spc="-1" dirty="0" smtClean="0"/>
              <a:t>Défini </a:t>
            </a:r>
            <a:r>
              <a:rPr lang="fr-FR" sz="2200" spc="-1" dirty="0"/>
              <a:t>sur </a:t>
            </a:r>
            <a:r>
              <a:rPr lang="fr-FR" sz="2200" spc="-1" dirty="0" err="1"/>
              <a:t>Agilent</a:t>
            </a:r>
            <a:r>
              <a:rPr lang="fr-FR" sz="2200" spc="-1" dirty="0"/>
              <a:t>/ </a:t>
            </a:r>
            <a:r>
              <a:rPr lang="fr-FR" sz="2200" spc="-1" dirty="0" err="1"/>
              <a:t>SurePrint</a:t>
            </a:r>
            <a:r>
              <a:rPr lang="fr-FR" sz="2200" spc="-1" dirty="0"/>
              <a:t> </a:t>
            </a:r>
            <a:r>
              <a:rPr lang="fr-FR" sz="2200" spc="-1" dirty="0" smtClean="0"/>
              <a:t>G3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200" spc="-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966D6EC5-9C2B-4F62-BB17-4F6BD63E423D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2"/>
          <p:cNvSpPr txBox="1">
            <a:spLocks/>
          </p:cNvSpPr>
          <p:nvPr/>
        </p:nvSpPr>
        <p:spPr>
          <a:xfrm>
            <a:off x="669240" y="1336432"/>
            <a:ext cx="5922060" cy="4988168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Affymetrix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/</a:t>
            </a: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Oncoscan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CNV est plus résolutive </a:t>
            </a:r>
            <a:r>
              <a:rPr lang="fr-FR" sz="24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qu’ </a:t>
            </a: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Agilent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.</a:t>
            </a:r>
            <a:endParaRPr lang="fr-FR" sz="2500" spc="-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Peut-on 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transposer l’Index Génomique de la </a:t>
            </a:r>
            <a:r>
              <a:rPr lang="fr-FR" sz="2400" spc="-1" dirty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méthodologie </a:t>
            </a: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Agilent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à </a:t>
            </a: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Oncoscan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?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Traiter les données </a:t>
            </a:r>
            <a:r>
              <a:rPr lang="fr-FR" sz="2400" spc="-1" dirty="0" err="1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OncoScan</a:t>
            </a: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 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spc="-1" dirty="0" smtClean="0">
                <a:solidFill>
                  <a:schemeClr val="accent5">
                    <a:lumMod val="50000"/>
                  </a:schemeClr>
                </a:solidFill>
                <a:latin typeface="Trebuchet MS"/>
              </a:rPr>
              <a:t>Comparaison d’outils pouvant traiter ces données</a:t>
            </a:r>
            <a:r>
              <a:rPr lang="fr-FR" sz="2500" spc="-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sur des GIST</a:t>
            </a:r>
            <a:endParaRPr lang="fr-FR" sz="2400" spc="-1" dirty="0" smtClean="0">
              <a:solidFill>
                <a:schemeClr val="accent5">
                  <a:lumMod val="50000"/>
                </a:schemeClr>
              </a:solidFill>
              <a:latin typeface="Trebuchet MS"/>
            </a:endParaRPr>
          </a:p>
        </p:txBody>
      </p:sp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Introduction – CGH-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array</a:t>
            </a:r>
            <a:r>
              <a:rPr lang="en-GB" sz="3600" b="0" strike="noStrike" spc="-1" dirty="0" smtClean="0">
                <a:latin typeface="Arial"/>
              </a:rPr>
              <a:t> 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6745489" y="1204570"/>
            <a:ext cx="5334744" cy="4906060"/>
            <a:chOff x="6745489" y="1204570"/>
            <a:chExt cx="5334744" cy="4906060"/>
          </a:xfrm>
        </p:grpSpPr>
        <p:pic>
          <p:nvPicPr>
            <p:cNvPr id="2" name="Imag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45489" y="1204570"/>
              <a:ext cx="5334744" cy="490606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 rot="5400000">
              <a:off x="6671261" y="1283148"/>
              <a:ext cx="712335" cy="563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" name="Rectangle 4"/>
          <p:cNvSpPr/>
          <p:nvPr/>
        </p:nvSpPr>
        <p:spPr>
          <a:xfrm>
            <a:off x="7658100" y="1859280"/>
            <a:ext cx="131064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11638273" y="6324599"/>
            <a:ext cx="441960" cy="373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[1]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966D6EC5-9C2B-4F62-BB17-4F6BD63E423D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600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66960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Présentation des outils</a:t>
            </a:r>
            <a:r>
              <a:rPr lang="en-GB" sz="3600" b="0" strike="noStrike" spc="-1" dirty="0" smtClean="0">
                <a:latin typeface="Arial"/>
              </a:rPr>
              <a:t> </a:t>
            </a:r>
            <a:r>
              <a:rPr sz="3600" dirty="0"/>
              <a:t/>
            </a:r>
            <a:br>
              <a:rPr sz="3600" dirty="0"/>
            </a:br>
            <a:endParaRPr lang="en-GB" sz="3600" b="0" strike="noStrike" spc="-1" dirty="0">
              <a:latin typeface="Arial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872474"/>
              </p:ext>
            </p:extLst>
          </p:nvPr>
        </p:nvGraphicFramePr>
        <p:xfrm>
          <a:off x="1469292" y="1360528"/>
          <a:ext cx="8128000" cy="1995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input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Pré-traitement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normalisation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calling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autre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oncoscanR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scores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rCGH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sondes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CBS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CGHcall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sondes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CBS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Modèle de mélange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ASCAT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sondes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ASPCF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ASCAT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estimation ploïdie et cellularité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4" name="PlaceHolder 2"/>
          <p:cNvSpPr txBox="1">
            <a:spLocks/>
          </p:cNvSpPr>
          <p:nvPr/>
        </p:nvSpPr>
        <p:spPr>
          <a:xfrm>
            <a:off x="539141" y="5306646"/>
            <a:ext cx="10808797" cy="113340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000000"/>
              </a:buClr>
              <a:buSzPct val="45000"/>
              <a:buNone/>
            </a:pP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Les </a:t>
            </a:r>
            <a:r>
              <a:rPr lang="fr-FR" sz="2500" spc="-1" dirty="0">
                <a:solidFill>
                  <a:schemeClr val="accent5">
                    <a:lumMod val="50000"/>
                  </a:schemeClr>
                </a:solidFill>
              </a:rPr>
              <a:t>quatre outils déterminent les altérations, mais pas de la même manière. La comparaison va montrer ce que cela implique</a:t>
            </a: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6" name="PlaceHolder 2"/>
          <p:cNvSpPr txBox="1">
            <a:spLocks/>
          </p:cNvSpPr>
          <p:nvPr/>
        </p:nvSpPr>
        <p:spPr>
          <a:xfrm>
            <a:off x="1469292" y="3614616"/>
            <a:ext cx="7584950" cy="113340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Adaptations </a:t>
            </a:r>
            <a:r>
              <a:rPr lang="fr-FR" sz="2500" spc="-1" dirty="0">
                <a:solidFill>
                  <a:schemeClr val="accent5">
                    <a:lumMod val="50000"/>
                  </a:schemeClr>
                </a:solidFill>
              </a:rPr>
              <a:t>de l’input 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500" spc="-1" dirty="0">
                <a:solidFill>
                  <a:schemeClr val="accent5">
                    <a:lumMod val="50000"/>
                  </a:schemeClr>
                </a:solidFill>
              </a:rPr>
              <a:t>Autres spécificités des </a:t>
            </a:r>
            <a:r>
              <a:rPr lang="fr-FR" sz="2500" spc="-1" dirty="0" smtClean="0">
                <a:solidFill>
                  <a:schemeClr val="accent5">
                    <a:lumMod val="50000"/>
                  </a:schemeClr>
                </a:solidFill>
              </a:rPr>
              <a:t>outils</a:t>
            </a:r>
            <a:endParaRPr lang="fr-FR" sz="2500" spc="-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7AA296-544D-4545-A716-E63EF13C36DD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669240" y="417240"/>
            <a:ext cx="8595000" cy="131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600" b="0" strike="noStrike" spc="-1" dirty="0" smtClean="0">
                <a:solidFill>
                  <a:srgbClr val="5FCBEF"/>
                </a:solidFill>
                <a:latin typeface="Trebuchet MS"/>
              </a:rPr>
              <a:t>Outil: </a:t>
            </a:r>
            <a:r>
              <a:rPr lang="fr-FR" sz="3600" b="0" strike="noStrike" spc="-1" dirty="0" err="1" smtClean="0">
                <a:solidFill>
                  <a:srgbClr val="5FCBEF"/>
                </a:solidFill>
                <a:latin typeface="Trebuchet MS"/>
              </a:rPr>
              <a:t>OncoscanR</a:t>
            </a:r>
            <a:endParaRPr lang="en-GB" sz="3600" b="0" strike="noStrike" spc="-1" dirty="0">
              <a:latin typeface="Arial"/>
            </a:endParaRPr>
          </a:p>
        </p:txBody>
      </p:sp>
      <p:pic>
        <p:nvPicPr>
          <p:cNvPr id="448" name="Image 447"/>
          <p:cNvPicPr/>
          <p:nvPr/>
        </p:nvPicPr>
        <p:blipFill>
          <a:blip r:embed="rId2"/>
          <a:stretch/>
        </p:blipFill>
        <p:spPr>
          <a:xfrm>
            <a:off x="852480" y="1620000"/>
            <a:ext cx="10666080" cy="470340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FD0F6BA6-01A7-4CA8-937E-14E188371593}" type="slidenum">
              <a:rPr lang="fr-FR" smtClean="0"/>
              <a:t>9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7240</TotalTime>
  <Words>671</Words>
  <Application>Microsoft Office PowerPoint</Application>
  <PresentationFormat>Grand écran</PresentationFormat>
  <Paragraphs>194</Paragraphs>
  <Slides>28</Slides>
  <Notes>1</Notes>
  <HiddenSlides>3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7</vt:i4>
      </vt:variant>
      <vt:variant>
        <vt:lpstr>Titres des diapositives</vt:lpstr>
      </vt:variant>
      <vt:variant>
        <vt:i4>28</vt:i4>
      </vt:variant>
    </vt:vector>
  </HeadingPairs>
  <TitlesOfParts>
    <vt:vector size="43" baseType="lpstr">
      <vt:lpstr>Arial</vt:lpstr>
      <vt:lpstr>Calibri</vt:lpstr>
      <vt:lpstr>DejaVu Sans</vt:lpstr>
      <vt:lpstr>Niagara Engraved</vt:lpstr>
      <vt:lpstr>Symbol</vt:lpstr>
      <vt:lpstr>Times New Roman</vt:lpstr>
      <vt:lpstr>Trebuchet MS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 Transposition de l’index génomique de la méthodologie Agilent/SurePrint G3 vers Affymetrix/Oncoscan CNV : comparaison d’outils bioinformatiques</vt:lpstr>
      <vt:lpstr>Introduction - contexte </vt:lpstr>
      <vt:lpstr>Introduction - contexte </vt:lpstr>
      <vt:lpstr>Présentation PowerPoint</vt:lpstr>
      <vt:lpstr>Introduction - CGH </vt:lpstr>
      <vt:lpstr>Introduction – CGH-array  </vt:lpstr>
      <vt:lpstr>Introduction – CGH-array  </vt:lpstr>
      <vt:lpstr>Présentation des outils  </vt:lpstr>
      <vt:lpstr>Outil: OncoscanR</vt:lpstr>
      <vt:lpstr>Outil: OncoscanR</vt:lpstr>
      <vt:lpstr>Outil: rCGH</vt:lpstr>
      <vt:lpstr>Outil: rCGH</vt:lpstr>
      <vt:lpstr>Outil: CGHcall </vt:lpstr>
      <vt:lpstr>Outil: CGHcall </vt:lpstr>
      <vt:lpstr>Outil: ASCAT</vt:lpstr>
      <vt:lpstr>Outil: ASCAT</vt:lpstr>
      <vt:lpstr>Corrélations</vt:lpstr>
      <vt:lpstr>Distribution des valeurs</vt:lpstr>
      <vt:lpstr>Courbes ROC</vt:lpstr>
      <vt:lpstr>Conclusion</vt:lpstr>
      <vt:lpstr>Conclusion</vt:lpstr>
      <vt:lpstr>Interaction Bioinformatique - Biologie</vt:lpstr>
      <vt:lpstr>Merci pour votre attention !</vt:lpstr>
      <vt:lpstr>Présentation PowerPoint</vt:lpstr>
      <vt:lpstr>Interaction Bioinformatique - Biologie</vt:lpstr>
      <vt:lpstr>Détection des altérations</vt:lpstr>
      <vt:lpstr>Pipeline typique: segmentation </vt:lpstr>
      <vt:lpstr>Pipeline typique :Calling ou estimation du nombre de copies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CGHcall</dc:title>
  <dc:subject/>
  <dc:creator>BORDRON Elie</dc:creator>
  <dc:description/>
  <cp:lastModifiedBy>BORDRON Elie</cp:lastModifiedBy>
  <cp:revision>309</cp:revision>
  <dcterms:created xsi:type="dcterms:W3CDTF">2022-03-15T15:33:15Z</dcterms:created>
  <dcterms:modified xsi:type="dcterms:W3CDTF">2022-06-15T16:08:23Z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r8>50</vt:r8>
  </property>
</Properties>
</file>